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15"/>
  </p:notesMasterIdLst>
  <p:sldIdLst>
    <p:sldId id="256" r:id="rId2"/>
    <p:sldId id="410" r:id="rId3"/>
    <p:sldId id="411" r:id="rId4"/>
    <p:sldId id="412" r:id="rId5"/>
    <p:sldId id="413" r:id="rId6"/>
    <p:sldId id="470" r:id="rId7"/>
    <p:sldId id="414" r:id="rId8"/>
    <p:sldId id="474" r:id="rId9"/>
    <p:sldId id="471" r:id="rId10"/>
    <p:sldId id="418" r:id="rId11"/>
    <p:sldId id="465" r:id="rId12"/>
    <p:sldId id="466" r:id="rId13"/>
    <p:sldId id="302" r:id="rId1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3" autoAdjust="0"/>
    <p:restoredTop sz="94660"/>
  </p:normalViewPr>
  <p:slideViewPr>
    <p:cSldViewPr>
      <p:cViewPr varScale="1">
        <p:scale>
          <a:sx n="112" d="100"/>
          <a:sy n="112" d="100"/>
        </p:scale>
        <p:origin x="-1488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92" d="100"/>
          <a:sy n="92" d="100"/>
        </p:scale>
        <p:origin x="-3768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4A6F3147-B3C0-4B2A-B964-AB106F786BE1}" type="datetimeFigureOut">
              <a:rPr lang="en-US"/>
              <a:pPr>
                <a:defRPr/>
              </a:pPr>
              <a:t>2/9/2018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CA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CA" noProof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1BF7B1FF-DFE5-4B27-8E0E-F1DDF2FB76BC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56109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017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CA" smtClean="0"/>
          </a:p>
        </p:txBody>
      </p:sp>
      <p:sp>
        <p:nvSpPr>
          <p:cNvPr id="717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E6226FB-55D5-4CAA-90EF-D8DC53E1A20F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en-CA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47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9D26EE9-F949-49BB-951B-ABAE6D05CC45}" type="slidenum">
              <a:rPr lang="en-CA" smtClean="0"/>
              <a:pPr>
                <a:defRPr/>
              </a:pPr>
              <a:t>10</a:t>
            </a:fld>
            <a:endParaRPr lang="en-CA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67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B1B7F07-FE14-4EC1-892E-42EAC2072193}" type="slidenum">
              <a:rPr lang="en-CA" smtClean="0"/>
              <a:pPr>
                <a:defRPr/>
              </a:pPr>
              <a:t>11</a:t>
            </a:fld>
            <a:endParaRPr lang="en-CA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77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87959B7-113B-4FFB-8854-E6527DD9D6CD}" type="slidenum">
              <a:rPr lang="en-CA" smtClean="0"/>
              <a:pPr>
                <a:defRPr/>
              </a:pPr>
              <a:t>12</a:t>
            </a:fld>
            <a:endParaRPr lang="en-CA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70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8AB88D8-AB5F-48DB-98E9-EEBC0B734597}" type="slidenum">
              <a:rPr lang="en-CA" smtClean="0"/>
              <a:pPr>
                <a:defRPr/>
              </a:pPr>
              <a:t>13</a:t>
            </a:fld>
            <a:endParaRPr lang="en-CA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65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CAE876B-6C98-4EB4-BF16-06B3882AE14B}" type="slidenum">
              <a:rPr lang="en-CA" smtClean="0"/>
              <a:pPr>
                <a:defRPr/>
              </a:pPr>
              <a:t>2</a:t>
            </a:fld>
            <a:endParaRPr lang="en-CA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75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E6C6633-4DFD-473A-B4CA-E09F28FDF1BE}" type="slidenum">
              <a:rPr lang="en-CA" smtClean="0"/>
              <a:pPr>
                <a:defRPr/>
              </a:pPr>
              <a:t>3</a:t>
            </a:fld>
            <a:endParaRPr lang="en-CA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86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751A350-8392-4DF5-9785-9D03DA5E40E2}" type="slidenum">
              <a:rPr lang="en-CA" smtClean="0"/>
              <a:pPr>
                <a:defRPr/>
              </a:pPr>
              <a:t>4</a:t>
            </a:fld>
            <a:endParaRPr lang="en-CA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96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99EB23F-AA73-49EC-990C-618F94A9A9E7}" type="slidenum">
              <a:rPr lang="en-CA" smtClean="0"/>
              <a:pPr>
                <a:defRPr/>
              </a:pPr>
              <a:t>5</a:t>
            </a:fld>
            <a:endParaRPr lang="en-CA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D1CBA6-E686-4E67-A14A-2C56B9138540}" type="slidenum">
              <a:rPr lang="en-CA" smtClean="0"/>
              <a:pPr>
                <a:defRPr/>
              </a:pPr>
              <a:t>6</a:t>
            </a:fld>
            <a:endParaRPr lang="en-CA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FDB2F0E-5646-4B88-B42B-E471CC80C330}" type="slidenum">
              <a:rPr lang="en-CA" smtClean="0"/>
              <a:pPr>
                <a:defRPr/>
              </a:pPr>
              <a:t>7</a:t>
            </a:fld>
            <a:endParaRPr lang="en-CA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06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D1CBA6-E686-4E67-A14A-2C56B9138540}" type="slidenum">
              <a:rPr lang="en-CA" smtClean="0"/>
              <a:pPr>
                <a:defRPr/>
              </a:pPr>
              <a:t>8</a:t>
            </a:fld>
            <a:endParaRPr lang="en-CA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6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D7FABDB-8A40-40AB-A680-8C6411155951}" type="slidenum">
              <a:rPr lang="en-CA" smtClean="0"/>
              <a:pPr>
                <a:defRPr/>
              </a:pPr>
              <a:t>9</a:t>
            </a:fld>
            <a:endParaRPr lang="en-CA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6" name="Text Box 14"/>
          <p:cNvSpPr txBox="1">
            <a:spLocks noChangeArrowheads="1"/>
          </p:cNvSpPr>
          <p:nvPr userDrawn="1"/>
        </p:nvSpPr>
        <p:spPr bwMode="auto">
          <a:xfrm>
            <a:off x="3779838" y="260350"/>
            <a:ext cx="5040312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25400" dir="2700000" algn="tl" rotWithShape="0">
              <a:prstClr val="black"/>
            </a:outerShdw>
          </a:effectLst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ECE 250 </a:t>
            </a:r>
            <a:r>
              <a:rPr lang="en-US" sz="2000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Algorithms and Data Structures</a:t>
            </a:r>
          </a:p>
        </p:txBody>
      </p:sp>
      <p:sp>
        <p:nvSpPr>
          <p:cNvPr id="7" name="Text Box 14"/>
          <p:cNvSpPr txBox="1">
            <a:spLocks noChangeArrowheads="1"/>
          </p:cNvSpPr>
          <p:nvPr userDrawn="1"/>
        </p:nvSpPr>
        <p:spPr bwMode="auto">
          <a:xfrm>
            <a:off x="5472113" y="4365625"/>
            <a:ext cx="3671887" cy="2270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25400" dir="2700000" algn="tl" rotWithShape="0">
              <a:prstClr val="black"/>
            </a:outerShdw>
          </a:effectLst>
        </p:spPr>
        <p:txBody>
          <a:bodyPr>
            <a:spAutoFit/>
          </a:bodyPr>
          <a:lstStyle/>
          <a:p>
            <a:pPr defTabSz="457200">
              <a:spcBef>
                <a:spcPct val="20000"/>
              </a:spcBef>
              <a:defRPr/>
            </a:pPr>
            <a:r>
              <a:rPr lang="en-US" sz="1200" b="1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Douglas Wilhelm Harder, </a:t>
            </a:r>
            <a:r>
              <a:rPr lang="en-US" sz="1200" b="1" kern="0" dirty="0" err="1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M.Math</a:t>
            </a:r>
            <a:r>
              <a:rPr lang="en-US" sz="1200" b="1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. LEL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Department of Electrical and Computer Engineering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University of Waterloo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Waterloo, Ontario, Canada</a:t>
            </a:r>
          </a:p>
          <a:p>
            <a:pPr defTabSz="457200">
              <a:spcBef>
                <a:spcPct val="20000"/>
              </a:spcBef>
              <a:defRPr/>
            </a:pPr>
            <a:endParaRPr lang="en-US" sz="1100" kern="0" dirty="0">
              <a:solidFill>
                <a:srgbClr val="FFFFFF"/>
              </a:solidFill>
              <a:latin typeface="Arial" pitchFamily="34" charset="0"/>
              <a:ea typeface="ＭＳ Ｐゴシック" charset="-128"/>
              <a:cs typeface="Arial" pitchFamily="34" charset="0"/>
            </a:endParaRP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ece.uwaterloo.ca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dwharder@alumni.uwaterloo.ca</a:t>
            </a:r>
          </a:p>
          <a:p>
            <a:pPr defTabSz="457200">
              <a:spcBef>
                <a:spcPct val="20000"/>
              </a:spcBef>
              <a:defRPr/>
            </a:pPr>
            <a:endParaRPr lang="en-CA" sz="900" dirty="0">
              <a:solidFill>
                <a:srgbClr val="FFFFFF"/>
              </a:solidFill>
              <a:latin typeface="Arial"/>
              <a:ea typeface="ＭＳ Ｐゴシック" charset="-128"/>
            </a:endParaRPr>
          </a:p>
          <a:p>
            <a:pPr defTabSz="457200">
              <a:spcBef>
                <a:spcPct val="20000"/>
              </a:spcBef>
              <a:defRPr/>
            </a:pPr>
            <a:r>
              <a:rPr lang="en-CA" sz="900" dirty="0">
                <a:solidFill>
                  <a:srgbClr val="FFFFFF"/>
                </a:solidFill>
                <a:latin typeface="Arial"/>
                <a:ea typeface="ＭＳ Ｐゴシック" charset="-128"/>
              </a:rPr>
              <a:t>© 2006-2013 by Douglas Wilhelm Harder.  Some rights reserved.</a:t>
            </a:r>
            <a:endParaRPr lang="en-US" sz="900" kern="0" dirty="0">
              <a:solidFill>
                <a:srgbClr val="FFFFFF"/>
              </a:solidFill>
              <a:latin typeface="Arial" pitchFamily="34" charset="0"/>
              <a:ea typeface="ＭＳ Ｐゴシック" charset="-128"/>
              <a:cs typeface="Arial" pitchFamily="34" charset="0"/>
            </a:endParaRPr>
          </a:p>
          <a:p>
            <a:pPr defTabSz="457200">
              <a:spcBef>
                <a:spcPct val="20000"/>
              </a:spcBef>
              <a:defRPr/>
            </a:pPr>
            <a:endParaRPr lang="en-CA" sz="2400" dirty="0">
              <a:solidFill>
                <a:srgbClr val="FFFFFF"/>
              </a:solidFill>
              <a:latin typeface="Arial"/>
              <a:ea typeface="ＭＳ Ｐゴシック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8493125" y="387350"/>
            <a:ext cx="400050" cy="30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fld id="{CB04C21C-B0BC-4588-B282-CC300FAFEEC9}" type="slidenum">
              <a:rPr lang="en-CA" sz="1400">
                <a:solidFill>
                  <a:schemeClr val="tx1">
                    <a:lumMod val="50000"/>
                    <a:lumOff val="50000"/>
                  </a:schemeClr>
                </a:solidFill>
              </a:rPr>
              <a:pPr algn="r">
                <a:defRPr/>
              </a:pPr>
              <a:t>‹#›</a:t>
            </a:fld>
            <a:endParaRPr lang="en-CA" sz="14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2916238" y="111125"/>
            <a:ext cx="5832475" cy="365125"/>
          </a:xfrm>
          <a:prstGeom prst="rect">
            <a:avLst/>
          </a:prstGeo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In-order traversals</a:t>
            </a:r>
            <a:endParaRPr kumimoji="0" lang="en-CA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CA" smtClean="0"/>
          </a:p>
        </p:txBody>
      </p:sp>
      <p:sp>
        <p:nvSpPr>
          <p:cNvPr id="3174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</p:sldLayoutIdLst>
  <p:timing>
    <p:tnLst>
      <p:par>
        <p:cTn id="1" dur="indefinite" restart="never" nodeType="tmRoot"/>
      </p:par>
    </p:tnLst>
  </p:timing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4"/>
          <p:cNvSpPr txBox="1">
            <a:spLocks noChangeArrowheads="1"/>
          </p:cNvSpPr>
          <p:nvPr/>
        </p:nvSpPr>
        <p:spPr bwMode="auto">
          <a:xfrm>
            <a:off x="539552" y="2558504"/>
            <a:ext cx="8280920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25400" dir="2700000" algn="tl" rotWithShape="0">
              <a:prstClr val="black"/>
            </a:outerShdw>
          </a:effectLst>
        </p:spPr>
        <p:txBody>
          <a:bodyPr wrap="square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CA" altLang="en-US" sz="4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In-Order </a:t>
            </a:r>
            <a:r>
              <a:rPr lang="en-CA" altLang="en-US" sz="4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Traversals</a:t>
            </a:r>
            <a:endParaRPr lang="en-US" sz="4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4" descr="gentre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675" y="2708275"/>
            <a:ext cx="2736850" cy="186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In-order traversals on </a:t>
            </a:r>
            <a:r>
              <a:rPr lang="en-US" altLang="en-US" dirty="0" smtClean="0">
                <a:latin typeface="Arial" charset="0"/>
                <a:cs typeface="Arial" charset="0"/>
              </a:rPr>
              <a:t>general trees</a:t>
            </a:r>
          </a:p>
        </p:txBody>
      </p:sp>
      <p:sp>
        <p:nvSpPr>
          <p:cNvPr id="14340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 smtClean="0">
                <a:latin typeface="Arial" charset="0"/>
                <a:cs typeface="Arial" charset="0"/>
              </a:rPr>
              <a:t>	An </a:t>
            </a:r>
            <a:r>
              <a:rPr lang="en-US" altLang="en-US" i="1" dirty="0" smtClean="0">
                <a:latin typeface="Arial" charset="0"/>
                <a:cs typeface="Arial" charset="0"/>
              </a:rPr>
              <a:t>in-order</a:t>
            </a:r>
            <a:r>
              <a:rPr lang="en-US" altLang="en-US" dirty="0" smtClean="0">
                <a:latin typeface="Arial" charset="0"/>
                <a:cs typeface="Arial" charset="0"/>
              </a:rPr>
              <a:t> traversal does not make sense for either general trees or </a:t>
            </a:r>
            <a:r>
              <a:rPr lang="en-US" alt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dirty="0" smtClean="0">
                <a:latin typeface="Arial" charset="0"/>
                <a:cs typeface="Arial" charset="0"/>
              </a:rPr>
              <a:t>-</a:t>
            </a:r>
            <a:r>
              <a:rPr lang="en-US" altLang="en-US" dirty="0" err="1" smtClean="0">
                <a:latin typeface="Arial" charset="0"/>
                <a:cs typeface="Arial" charset="0"/>
              </a:rPr>
              <a:t>ary</a:t>
            </a:r>
            <a:r>
              <a:rPr lang="en-US" altLang="en-US" dirty="0" smtClean="0">
                <a:latin typeface="Arial" charset="0"/>
                <a:cs typeface="Arial" charset="0"/>
              </a:rPr>
              <a:t> trees with </a:t>
            </a:r>
            <a:r>
              <a:rPr lang="en-US" alt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n-US" alt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&gt; 2</a:t>
            </a:r>
          </a:p>
          <a:p>
            <a:pPr>
              <a:buFontTx/>
              <a:buNone/>
            </a:pPr>
            <a:endParaRPr lang="en-US" altLang="en-US" sz="2800" dirty="0" smtClean="0">
              <a:solidFill>
                <a:srgbClr val="FF0000"/>
              </a:solidFill>
              <a:latin typeface="Arial" charset="0"/>
              <a:cs typeface="Arial" charset="0"/>
            </a:endParaRPr>
          </a:p>
        </p:txBody>
      </p:sp>
      <p:sp>
        <p:nvSpPr>
          <p:cNvPr id="11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100110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dirty="0" smtClean="0"/>
              <a:t>4.11.1.3</a:t>
            </a:r>
            <a:endParaRPr lang="en-CA" altLang="en-US" dirty="0"/>
          </a:p>
        </p:txBody>
      </p:sp>
    </p:spTree>
    <p:extLst>
      <p:ext uri="{BB962C8B-B14F-4D97-AF65-F5344CB8AC3E}">
        <p14:creationId xmlns:p14="http://schemas.microsoft.com/office/powerpoint/2010/main" val="1376116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Summary</a:t>
            </a:r>
          </a:p>
        </p:txBody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 smtClean="0">
                <a:latin typeface="Arial" charset="0"/>
                <a:cs typeface="Arial" charset="0"/>
              </a:rPr>
              <a:t>	In this topic, we have looked at:</a:t>
            </a:r>
          </a:p>
          <a:p>
            <a:pPr lvl="1"/>
            <a:r>
              <a:rPr lang="en-US" altLang="en-US" dirty="0" smtClean="0">
                <a:latin typeface="Arial" charset="0"/>
                <a:cs typeface="Arial" charset="0"/>
              </a:rPr>
              <a:t>In-order depth-first traversals</a:t>
            </a:r>
          </a:p>
          <a:p>
            <a:pPr lvl="1"/>
            <a:r>
              <a:rPr lang="en-US" altLang="en-US" dirty="0" smtClean="0">
                <a:latin typeface="Arial" charset="0"/>
                <a:cs typeface="Arial" charset="0"/>
              </a:rPr>
              <a:t>Limitations on </a:t>
            </a:r>
            <a:r>
              <a:rPr lang="en-US" altLang="en-US" i="1" dirty="0" smtClean="0">
                <a:latin typeface="Times New Roman" pitchFamily="18" charset="0"/>
                <a:cs typeface="Arial" charset="0"/>
              </a:rPr>
              <a:t>N</a:t>
            </a:r>
            <a:r>
              <a:rPr lang="en-US" altLang="en-US" dirty="0" smtClean="0">
                <a:latin typeface="Arial" charset="0"/>
                <a:cs typeface="Arial" charset="0"/>
              </a:rPr>
              <a:t>-</a:t>
            </a:r>
            <a:r>
              <a:rPr lang="en-US" altLang="en-US" dirty="0" err="1" smtClean="0">
                <a:latin typeface="Arial" charset="0"/>
                <a:cs typeface="Arial" charset="0"/>
              </a:rPr>
              <a:t>ary</a:t>
            </a:r>
            <a:r>
              <a:rPr lang="en-US" altLang="en-US" dirty="0" smtClean="0">
                <a:latin typeface="Arial" charset="0"/>
                <a:cs typeface="Arial" charset="0"/>
              </a:rPr>
              <a:t> and binary trees</a:t>
            </a:r>
          </a:p>
        </p:txBody>
      </p:sp>
    </p:spTree>
    <p:extLst>
      <p:ext uri="{BB962C8B-B14F-4D97-AF65-F5344CB8AC3E}">
        <p14:creationId xmlns:p14="http://schemas.microsoft.com/office/powerpoint/2010/main" val="3526665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References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533400" indent="-533400">
              <a:buFontTx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[1]	Cormen, Leiserson, and Rivest, </a:t>
            </a:r>
            <a:r>
              <a:rPr lang="en-US" altLang="en-US" i="1" smtClean="0">
                <a:latin typeface="Arial" charset="0"/>
                <a:cs typeface="Arial" charset="0"/>
              </a:rPr>
              <a:t>Introduction to Algorithms</a:t>
            </a:r>
            <a:r>
              <a:rPr lang="en-US" altLang="en-US" smtClean="0">
                <a:latin typeface="Arial" charset="0"/>
                <a:cs typeface="Arial" charset="0"/>
              </a:rPr>
              <a:t>, MIT Press, 1990, §7.1-3, p.152.</a:t>
            </a:r>
          </a:p>
          <a:p>
            <a:pPr marL="533400" indent="-533400">
              <a:buFontTx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[2]	Weiss, </a:t>
            </a:r>
            <a:r>
              <a:rPr lang="en-US" altLang="en-US" i="1" smtClean="0">
                <a:latin typeface="Arial" charset="0"/>
                <a:cs typeface="Arial" charset="0"/>
              </a:rPr>
              <a:t>Data Structures and Algorithm Analysis in C++</a:t>
            </a:r>
            <a:r>
              <a:rPr lang="en-US" altLang="en-US" smtClean="0">
                <a:latin typeface="Arial" charset="0"/>
                <a:cs typeface="Arial" charset="0"/>
              </a:rPr>
              <a:t>, </a:t>
            </a:r>
            <a:r>
              <a:rPr lang="en-US" altLang="en-US" i="1" smtClean="0">
                <a:latin typeface="Arial" charset="0"/>
                <a:cs typeface="Arial" charset="0"/>
              </a:rPr>
              <a:t>3</a:t>
            </a:r>
            <a:r>
              <a:rPr lang="en-US" altLang="en-US" i="1" baseline="30000" smtClean="0">
                <a:latin typeface="Arial" charset="0"/>
                <a:cs typeface="Arial" charset="0"/>
              </a:rPr>
              <a:t>rd</a:t>
            </a:r>
            <a:r>
              <a:rPr lang="en-US" altLang="en-US" i="1" smtClean="0">
                <a:latin typeface="Arial" charset="0"/>
                <a:cs typeface="Arial" charset="0"/>
              </a:rPr>
              <a:t> Ed.</a:t>
            </a:r>
            <a:r>
              <a:rPr lang="en-US" altLang="en-US" smtClean="0">
                <a:latin typeface="Arial" charset="0"/>
                <a:cs typeface="Arial" charset="0"/>
              </a:rPr>
              <a:t>, Addison Wesley, §6.5-6, p.215-25.</a:t>
            </a:r>
          </a:p>
        </p:txBody>
      </p:sp>
    </p:spTree>
    <p:extLst>
      <p:ext uri="{BB962C8B-B14F-4D97-AF65-F5344CB8AC3E}">
        <p14:creationId xmlns:p14="http://schemas.microsoft.com/office/powerpoint/2010/main" val="2609060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>
                <a:solidFill>
                  <a:srgbClr val="B2B2B2"/>
                </a:solidFill>
                <a:latin typeface="Arial" charset="0"/>
                <a:cs typeface="Arial" charset="0"/>
              </a:rPr>
              <a:t>Usage Notes</a:t>
            </a:r>
          </a:p>
        </p:txBody>
      </p:sp>
      <p:sp>
        <p:nvSpPr>
          <p:cNvPr id="1198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These slides are made publicly available on the web for anyone to use</a:t>
            </a:r>
          </a:p>
          <a:p>
            <a:pPr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If you choose to use them, or a part thereof, for a course at another institution, I ask only three things:</a:t>
            </a:r>
          </a:p>
          <a:p>
            <a:pPr lvl="1"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that you inform me that you are using the slides,</a:t>
            </a:r>
          </a:p>
          <a:p>
            <a:pPr lvl="1"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that you acknowledge my work, and</a:t>
            </a:r>
          </a:p>
          <a:p>
            <a:pPr lvl="1"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that you alert me of any mistakes which I made or changes which you make, and allow me the option of incorporating such changes (with an acknowledgment) in my set of slides</a:t>
            </a:r>
          </a:p>
          <a:p>
            <a:pPr lvl="1" eaLnBrk="1" hangingPunct="1">
              <a:buFontTx/>
              <a:buNone/>
              <a:defRPr/>
            </a:pPr>
            <a:endParaRPr lang="en-US" dirty="0">
              <a:solidFill>
                <a:srgbClr val="B2B2B2"/>
              </a:solidFill>
            </a:endParaRPr>
          </a:p>
          <a:p>
            <a:pPr lvl="1" eaLnBrk="1" hangingPunct="1">
              <a:buFontTx/>
              <a:buNone/>
              <a:defRPr/>
            </a:pPr>
            <a:r>
              <a:rPr lang="en-US" dirty="0">
                <a:solidFill>
                  <a:srgbClr val="B2B2B2"/>
                </a:solidFill>
              </a:rPr>
              <a:t>					</a:t>
            </a:r>
            <a:r>
              <a:rPr lang="en-US" sz="1600" dirty="0">
                <a:solidFill>
                  <a:srgbClr val="B2B2B2"/>
                </a:solidFill>
              </a:rPr>
              <a:t>	Sincerely,</a:t>
            </a:r>
          </a:p>
          <a:p>
            <a:pPr lvl="1" eaLnBrk="1" hangingPunct="1">
              <a:buFontTx/>
              <a:buNone/>
              <a:defRPr/>
            </a:pPr>
            <a:r>
              <a:rPr lang="en-US" sz="1600" dirty="0">
                <a:solidFill>
                  <a:srgbClr val="B2B2B2"/>
                </a:solidFill>
              </a:rPr>
              <a:t>						Douglas Wilhelm Harder, </a:t>
            </a:r>
            <a:r>
              <a:rPr lang="en-US" sz="1600" dirty="0" err="1">
                <a:solidFill>
                  <a:srgbClr val="B2B2B2"/>
                </a:solidFill>
              </a:rPr>
              <a:t>MMath</a:t>
            </a:r>
            <a:endParaRPr lang="en-US" sz="1600" dirty="0">
              <a:solidFill>
                <a:srgbClr val="B2B2B2"/>
              </a:solidFill>
            </a:endParaRPr>
          </a:p>
          <a:p>
            <a:pPr lvl="1" eaLnBrk="1" hangingPunct="1">
              <a:buFontTx/>
              <a:buNone/>
              <a:defRPr/>
            </a:pPr>
            <a:r>
              <a:rPr lang="en-US" sz="1600" dirty="0">
                <a:solidFill>
                  <a:srgbClr val="B2B2B2"/>
                </a:solidFill>
              </a:rPr>
              <a:t>						</a:t>
            </a:r>
            <a:r>
              <a:rPr lang="en-US" sz="1600" b="1" dirty="0">
                <a:solidFill>
                  <a:srgbClr val="B2B2B2"/>
                </a:solidFill>
                <a:latin typeface="Courier New" pitchFamily="49" charset="0"/>
              </a:rPr>
              <a:t>dwharder@alumni.uwaterloo.ca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Outline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 smtClean="0">
                <a:latin typeface="Arial" charset="0"/>
                <a:cs typeface="Arial" charset="0"/>
              </a:rPr>
              <a:t>	In this topic we will look at:</a:t>
            </a:r>
          </a:p>
          <a:p>
            <a:pPr lvl="1"/>
            <a:r>
              <a:rPr lang="en-US" altLang="en-US" dirty="0" smtClean="0">
                <a:latin typeface="Arial" charset="0"/>
                <a:cs typeface="Arial" charset="0"/>
              </a:rPr>
              <a:t>In-order traversals of binary search trees</a:t>
            </a:r>
          </a:p>
          <a:p>
            <a:pPr lvl="1"/>
            <a:r>
              <a:rPr lang="en-US" altLang="en-US" dirty="0" smtClean="0">
                <a:latin typeface="Arial" charset="0"/>
                <a:cs typeface="Arial" charset="0"/>
              </a:rPr>
              <a:t>Limitations of in-order traversals with </a:t>
            </a:r>
            <a:r>
              <a:rPr lang="en-US" altLang="en-US" i="1" dirty="0" smtClean="0">
                <a:latin typeface="Times New Roman" pitchFamily="18" charset="0"/>
                <a:cs typeface="Arial" charset="0"/>
              </a:rPr>
              <a:t>n</a:t>
            </a:r>
            <a:r>
              <a:rPr lang="en-US" altLang="en-US" dirty="0" smtClean="0">
                <a:latin typeface="Arial" charset="0"/>
                <a:cs typeface="Arial" charset="0"/>
              </a:rPr>
              <a:t>-</a:t>
            </a:r>
            <a:r>
              <a:rPr lang="en-US" altLang="en-US" dirty="0" err="1" smtClean="0">
                <a:latin typeface="Arial" charset="0"/>
                <a:cs typeface="Arial" charset="0"/>
              </a:rPr>
              <a:t>ary</a:t>
            </a:r>
            <a:r>
              <a:rPr lang="en-US" altLang="en-US" dirty="0" smtClean="0">
                <a:latin typeface="Arial" charset="0"/>
                <a:cs typeface="Arial" charset="0"/>
              </a:rPr>
              <a:t> trees</a:t>
            </a:r>
          </a:p>
        </p:txBody>
      </p:sp>
    </p:spTree>
    <p:extLst>
      <p:ext uri="{BB962C8B-B14F-4D97-AF65-F5344CB8AC3E}">
        <p14:creationId xmlns:p14="http://schemas.microsoft.com/office/powerpoint/2010/main" val="4066000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In-order Traversals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We’ve seen two depth-first traversals: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Pre-order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Post-order</a:t>
            </a:r>
          </a:p>
          <a:p>
            <a:pPr>
              <a:buFont typeface="Arial" charset="0"/>
              <a:buNone/>
            </a:pPr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First and last visits during an Euler walk</a:t>
            </a:r>
          </a:p>
        </p:txBody>
      </p:sp>
      <p:sp>
        <p:nvSpPr>
          <p:cNvPr id="4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80874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dirty="0" smtClean="0"/>
              <a:t>4.11.1</a:t>
            </a:r>
            <a:endParaRPr lang="en-CA" altLang="en-US" dirty="0"/>
          </a:p>
        </p:txBody>
      </p:sp>
    </p:spTree>
    <p:extLst>
      <p:ext uri="{BB962C8B-B14F-4D97-AF65-F5344CB8AC3E}">
        <p14:creationId xmlns:p14="http://schemas.microsoft.com/office/powerpoint/2010/main" val="454183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In-order Traversals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For binary trees, there is a third intermediate visit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An </a:t>
            </a:r>
            <a:r>
              <a:rPr lang="en-US" altLang="en-US" i="1" smtClean="0">
                <a:latin typeface="Arial" charset="0"/>
                <a:cs typeface="Arial" charset="0"/>
              </a:rPr>
              <a:t>in-order</a:t>
            </a:r>
            <a:r>
              <a:rPr lang="en-US" altLang="en-US" smtClean="0">
                <a:latin typeface="Arial" charset="0"/>
                <a:cs typeface="Arial" charset="0"/>
              </a:rPr>
              <a:t> depth-first traversal</a:t>
            </a:r>
          </a:p>
        </p:txBody>
      </p:sp>
      <p:pic>
        <p:nvPicPr>
          <p:cNvPr id="8196" name="Picture 10" descr="inord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113" y="2276475"/>
            <a:ext cx="3097212" cy="210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80874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dirty="0" smtClean="0"/>
              <a:t>4.11.1</a:t>
            </a:r>
            <a:endParaRPr lang="en-CA" altLang="en-US" dirty="0"/>
          </a:p>
        </p:txBody>
      </p:sp>
    </p:spTree>
    <p:extLst>
      <p:ext uri="{BB962C8B-B14F-4D97-AF65-F5344CB8AC3E}">
        <p14:creationId xmlns:p14="http://schemas.microsoft.com/office/powerpoint/2010/main" val="605788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In-order Traversals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 smtClean="0">
                <a:latin typeface="Arial" charset="0"/>
                <a:cs typeface="Arial" charset="0"/>
              </a:rPr>
              <a:t>	This visits a binary search tree in order</a:t>
            </a:r>
          </a:p>
          <a:p>
            <a:pPr>
              <a:buFontTx/>
              <a:buNone/>
            </a:pPr>
            <a:endParaRPr lang="en-US" altLang="en-US" dirty="0" smtClean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endParaRPr lang="en-US" altLang="en-US" dirty="0" smtClean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endParaRPr lang="en-US" altLang="en-US" dirty="0" smtClean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endParaRPr lang="en-US" altLang="en-US" dirty="0" smtClean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endParaRPr lang="en-US" altLang="en-US" dirty="0" smtClean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endParaRPr lang="en-US" altLang="en-US" dirty="0" smtClean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endParaRPr lang="en-US" altLang="en-US" dirty="0" smtClean="0">
              <a:latin typeface="Arial" charset="0"/>
              <a:cs typeface="Arial" charset="0"/>
            </a:endParaRPr>
          </a:p>
          <a:p>
            <a:pPr algn="ctr">
              <a:buFontTx/>
              <a:buNone/>
            </a:pPr>
            <a:r>
              <a:rPr lang="en-US" altLang="en-US" dirty="0" smtClean="0">
                <a:latin typeface="Arial" charset="0"/>
                <a:cs typeface="Arial" charset="0"/>
              </a:rPr>
              <a:t>A, B, C, D, E, F, G, H, I, J</a:t>
            </a:r>
          </a:p>
        </p:txBody>
      </p:sp>
      <p:pic>
        <p:nvPicPr>
          <p:cNvPr id="9220" name="Picture 4" descr="inord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113" y="2276475"/>
            <a:ext cx="3097212" cy="210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80874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dirty="0" smtClean="0"/>
              <a:t>4.11.1</a:t>
            </a:r>
            <a:endParaRPr lang="en-CA" altLang="en-US" dirty="0"/>
          </a:p>
        </p:txBody>
      </p:sp>
    </p:spTree>
    <p:extLst>
      <p:ext uri="{BB962C8B-B14F-4D97-AF65-F5344CB8AC3E}">
        <p14:creationId xmlns:p14="http://schemas.microsoft.com/office/powerpoint/2010/main" val="62332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Application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buNone/>
            </a:pPr>
            <a:r>
              <a:rPr lang="en-US" altLang="en-US" dirty="0" smtClean="0">
                <a:solidFill>
                  <a:prstClr val="black"/>
                </a:solidFill>
                <a:latin typeface="Arial" charset="0"/>
                <a:cs typeface="Arial" charset="0"/>
              </a:rPr>
              <a:t>	An implementation of an in-order traversal</a:t>
            </a:r>
            <a:endParaRPr lang="en-US" altLang="en-US" dirty="0">
              <a:solidFill>
                <a:prstClr val="black"/>
              </a:solidFill>
              <a:latin typeface="Arial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6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template &lt;typename Type&gt;</a:t>
            </a:r>
          </a:p>
          <a:p>
            <a:pPr lvl="2"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void 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Binary_tree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&lt;Type&gt;::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in_order_traversal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() 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const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2"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 if ( left() != nullptr ) {</a:t>
            </a:r>
          </a:p>
          <a:p>
            <a:pPr lvl="2"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left()-&gt;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in_order_traversal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();</a:t>
            </a:r>
          </a:p>
          <a:p>
            <a:pPr lvl="2"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}</a:t>
            </a:r>
          </a:p>
          <a:p>
            <a:pPr lvl="2">
              <a:buFontTx/>
              <a:buNone/>
            </a:pPr>
            <a:endParaRPr lang="en-US" altLang="en-US" sz="14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cout &lt;&lt; value();</a:t>
            </a:r>
          </a:p>
          <a:p>
            <a:pPr lvl="2">
              <a:buFontTx/>
              <a:buNone/>
            </a:pPr>
            <a:endParaRPr lang="en-US" altLang="en-US" sz="14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if ( right() != nullptr ) {</a:t>
            </a:r>
            <a:endParaRPr lang="en-US" altLang="en-US" sz="14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right()-&gt;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in_order_traversal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();</a:t>
            </a:r>
          </a:p>
          <a:p>
            <a:pPr lvl="2"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}</a:t>
            </a:r>
            <a:endParaRPr lang="en-US" altLang="en-US" sz="14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18654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1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55875" y="2531104"/>
            <a:ext cx="3600450" cy="2219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>
                <a:latin typeface="Arial" charset="0"/>
                <a:cs typeface="Arial" charset="0"/>
              </a:rPr>
              <a:t>In-order traversals on expression trees</a:t>
            </a:r>
          </a:p>
        </p:txBody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 smtClean="0">
                <a:latin typeface="Arial" charset="0"/>
                <a:cs typeface="Arial" charset="0"/>
              </a:rPr>
              <a:t>	Printing an expression tree (</a:t>
            </a:r>
            <a:r>
              <a:rPr lang="en-US" altLang="en-US" i="1" dirty="0" smtClean="0">
                <a:latin typeface="Arial" charset="0"/>
                <a:cs typeface="Arial" charset="0"/>
              </a:rPr>
              <a:t>pretty printing</a:t>
            </a:r>
            <a:r>
              <a:rPr lang="en-US" altLang="en-US" dirty="0" smtClean="0">
                <a:latin typeface="Arial" charset="0"/>
                <a:cs typeface="Arial" charset="0"/>
              </a:rPr>
              <a:t> or </a:t>
            </a:r>
            <a:r>
              <a:rPr lang="en-US" altLang="en-US" i="1" dirty="0" smtClean="0">
                <a:latin typeface="Arial" charset="0"/>
                <a:cs typeface="Arial" charset="0"/>
              </a:rPr>
              <a:t>human-readable printing</a:t>
            </a:r>
            <a:r>
              <a:rPr lang="en-US" altLang="en-US" dirty="0" smtClean="0">
                <a:latin typeface="Arial" charset="0"/>
                <a:cs typeface="Arial" charset="0"/>
              </a:rPr>
              <a:t>) using in-fix notation requires an in-order traversal</a:t>
            </a:r>
          </a:p>
          <a:p>
            <a:endParaRPr lang="en-US" altLang="en-US" dirty="0" smtClean="0">
              <a:latin typeface="Arial" charset="0"/>
              <a:cs typeface="Arial" charset="0"/>
            </a:endParaRPr>
          </a:p>
          <a:p>
            <a:endParaRPr lang="en-US" altLang="en-US" dirty="0" smtClean="0">
              <a:latin typeface="Arial" charset="0"/>
              <a:cs typeface="Arial" charset="0"/>
            </a:endParaRPr>
          </a:p>
          <a:p>
            <a:endParaRPr lang="en-US" altLang="en-US" dirty="0" smtClean="0">
              <a:latin typeface="Arial" charset="0"/>
              <a:cs typeface="Arial" charset="0"/>
            </a:endParaRPr>
          </a:p>
          <a:p>
            <a:endParaRPr lang="en-US" altLang="en-US" dirty="0" smtClean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endParaRPr lang="en-US" altLang="en-US" dirty="0" smtClean="0">
              <a:latin typeface="Times New Roman" pitchFamily="18" charset="0"/>
              <a:cs typeface="Arial" charset="0"/>
            </a:endParaRPr>
          </a:p>
          <a:p>
            <a:pPr>
              <a:buFontTx/>
              <a:buNone/>
            </a:pPr>
            <a:endParaRPr lang="en-US" altLang="en-US" dirty="0" smtClean="0">
              <a:latin typeface="Times New Roman" pitchFamily="18" charset="0"/>
              <a:cs typeface="Arial" charset="0"/>
            </a:endParaRPr>
          </a:p>
          <a:p>
            <a:pPr>
              <a:buFontTx/>
              <a:buNone/>
            </a:pPr>
            <a:endParaRPr lang="en-US" altLang="en-US" dirty="0" smtClean="0">
              <a:latin typeface="Times New Roman" pitchFamily="18" charset="0"/>
              <a:cs typeface="Arial" charset="0"/>
            </a:endParaRPr>
          </a:p>
          <a:p>
            <a:pPr algn="ctr">
              <a:buFontTx/>
              <a:buNone/>
            </a:pPr>
            <a:r>
              <a:rPr lang="en-US" altLang="en-US" dirty="0" smtClean="0">
                <a:latin typeface="Times New Roman" pitchFamily="18" charset="0"/>
                <a:cs typeface="Arial" charset="0"/>
              </a:rPr>
              <a:t>(3</a:t>
            </a:r>
            <a:r>
              <a:rPr lang="en-US" altLang="en-US" i="1" dirty="0" smtClean="0">
                <a:latin typeface="Times New Roman" pitchFamily="18" charset="0"/>
                <a:cs typeface="Arial" charset="0"/>
              </a:rPr>
              <a:t>x</a:t>
            </a:r>
            <a:r>
              <a:rPr lang="en-US" altLang="en-US" dirty="0" smtClean="0">
                <a:latin typeface="Times New Roman" pitchFamily="18" charset="0"/>
                <a:cs typeface="Arial" charset="0"/>
              </a:rPr>
              <a:t> + 5 + </a:t>
            </a:r>
            <a:r>
              <a:rPr lang="en-US" altLang="en-US" i="1" dirty="0" smtClean="0">
                <a:latin typeface="Times New Roman" pitchFamily="18" charset="0"/>
                <a:cs typeface="Arial" charset="0"/>
              </a:rPr>
              <a:t>y</a:t>
            </a:r>
            <a:r>
              <a:rPr lang="en-US" altLang="en-US" dirty="0" smtClean="0">
                <a:latin typeface="Times New Roman" pitchFamily="18" charset="0"/>
                <a:cs typeface="Arial" charset="0"/>
              </a:rPr>
              <a:t>)(</a:t>
            </a:r>
            <a:r>
              <a:rPr lang="en-US" altLang="en-US" i="1" dirty="0" smtClean="0">
                <a:latin typeface="Times New Roman" pitchFamily="18" charset="0"/>
                <a:cs typeface="Arial" charset="0"/>
              </a:rPr>
              <a:t>z</a:t>
            </a:r>
            <a:r>
              <a:rPr lang="en-US" altLang="en-US" dirty="0" smtClean="0">
                <a:latin typeface="Times New Roman" pitchFamily="18" charset="0"/>
                <a:cs typeface="Arial" charset="0"/>
              </a:rPr>
              <a:t> + 7)</a:t>
            </a:r>
          </a:p>
          <a:p>
            <a:pPr>
              <a:buFontTx/>
              <a:buNone/>
            </a:pPr>
            <a:endParaRPr lang="en-US" altLang="en-US" dirty="0" smtClean="0">
              <a:latin typeface="Times New Roman" pitchFamily="18" charset="0"/>
              <a:cs typeface="Arial" charset="0"/>
            </a:endParaRPr>
          </a:p>
        </p:txBody>
      </p:sp>
      <p:sp>
        <p:nvSpPr>
          <p:cNvPr id="5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100110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 dirty="0" smtClean="0"/>
              <a:t>4.11.1.1</a:t>
            </a:r>
            <a:endParaRPr lang="en-CA" altLang="en-US" dirty="0"/>
          </a:p>
        </p:txBody>
      </p:sp>
    </p:spTree>
    <p:extLst>
      <p:ext uri="{BB962C8B-B14F-4D97-AF65-F5344CB8AC3E}">
        <p14:creationId xmlns:p14="http://schemas.microsoft.com/office/powerpoint/2010/main" val="1830767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Application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class 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Expression_node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endParaRPr lang="en-US" altLang="en-US" sz="1400" dirty="0" smtClean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void 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Expression_node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::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pretty_print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() {</a:t>
            </a:r>
          </a:p>
          <a:p>
            <a:pPr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 if ( 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left() != nullptr 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) {</a:t>
            </a:r>
          </a:p>
          <a:p>
            <a:pPr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     // If the precedence of the parent is higher than that of the</a:t>
            </a:r>
          </a:p>
          <a:p>
            <a:pPr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     // current operator, we need to print an opening parenthesis</a:t>
            </a:r>
          </a:p>
          <a:p>
            <a:pPr>
              <a:buFontTx/>
              <a:buNone/>
            </a:pPr>
            <a:endParaRPr lang="en-US" altLang="en-US" sz="1400" dirty="0" smtClean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     if ( parent()-&gt;precedence() &gt; precedence() ) {</a:t>
            </a:r>
          </a:p>
          <a:p>
            <a:pPr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         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cout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&lt;&lt; "(";</a:t>
            </a:r>
          </a:p>
          <a:p>
            <a:pPr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     }  // pre-order visit</a:t>
            </a:r>
          </a:p>
          <a:p>
            <a:pPr>
              <a:buFontTx/>
              <a:buNone/>
            </a:pPr>
            <a:endParaRPr lang="en-US" altLang="en-US" sz="1400" dirty="0" smtClean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left()-&gt;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pretty_print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(); // traverse left 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tree</a:t>
            </a:r>
          </a:p>
          <a:p>
            <a:pPr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</a:pPr>
            <a:endParaRPr lang="en-US" altLang="en-US" sz="1400" dirty="0" smtClean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altLang="en-US" sz="1400" b="1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// The in-order step:  print this object</a:t>
            </a:r>
          </a:p>
          <a:p>
            <a:pPr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cout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&lt;&lt; this;  // print this object</a:t>
            </a:r>
          </a:p>
          <a:p>
            <a:pPr>
              <a:buFontTx/>
              <a:buNone/>
            </a:pPr>
            <a:endParaRPr lang="en-US" altLang="en-US" sz="1400" dirty="0" smtClean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5640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Application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en-US" sz="1400" b="1" dirty="0" smtClean="0">
                <a:latin typeface="Courier New" pitchFamily="49" charset="0"/>
                <a:cs typeface="Arial" charset="0"/>
              </a:rPr>
              <a:t>    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if ( 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right() != nullptr() 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) {</a:t>
            </a:r>
          </a:p>
          <a:p>
            <a:pPr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     right()-&gt;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pretty_print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(); // traverse right sub-tree</a:t>
            </a:r>
          </a:p>
          <a:p>
            <a:pPr>
              <a:buFontTx/>
              <a:buNone/>
            </a:pPr>
            <a:endParaRPr lang="en-US" altLang="en-US" sz="1400" dirty="0" smtClean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       // If the precedence of the parent is higher than that of the</a:t>
            </a:r>
          </a:p>
          <a:p>
            <a:pPr>
              <a:buFontTx/>
              <a:buNone/>
            </a:pPr>
            <a:r>
              <a:rPr lang="en-US" altLang="en-US" sz="1400" dirty="0">
                <a:latin typeface="Consolas" pitchFamily="49" charset="0"/>
                <a:cs typeface="Consolas" pitchFamily="49" charset="0"/>
              </a:rPr>
              <a:t>        // current operator, we need to print a closing parenthesis</a:t>
            </a:r>
          </a:p>
          <a:p>
            <a:pPr>
              <a:buFontTx/>
              <a:buNone/>
            </a:pPr>
            <a:endParaRPr lang="en-US" altLang="en-US" sz="1400" dirty="0" smtClean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     if ( parent()-&gt;precedence() &gt; precedence() ) {</a:t>
            </a:r>
          </a:p>
          <a:p>
            <a:pPr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         </a:t>
            </a:r>
            <a:r>
              <a:rPr lang="en-US" altLang="en-US" sz="1400" dirty="0" err="1" smtClean="0">
                <a:latin typeface="Consolas" pitchFamily="49" charset="0"/>
                <a:cs typeface="Consolas" pitchFamily="49" charset="0"/>
              </a:rPr>
              <a:t>cout</a:t>
            </a: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&lt;&lt; ")";</a:t>
            </a:r>
          </a:p>
          <a:p>
            <a:pPr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     }  // post-order visit</a:t>
            </a:r>
          </a:p>
          <a:p>
            <a:pPr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buFontTx/>
              <a:buNone/>
            </a:pPr>
            <a:r>
              <a:rPr lang="en-US" altLang="en-US" sz="1400" dirty="0" smtClean="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87238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16260</TotalTime>
  <Words>301</Words>
  <Application>Microsoft Office PowerPoint</Application>
  <PresentationFormat>On-screen Show (4:3)</PresentationFormat>
  <Paragraphs>115</Paragraphs>
  <Slides>13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Custom Design</vt:lpstr>
      <vt:lpstr>PowerPoint Presentation</vt:lpstr>
      <vt:lpstr>Outline</vt:lpstr>
      <vt:lpstr>In-order Traversals</vt:lpstr>
      <vt:lpstr>In-order Traversals</vt:lpstr>
      <vt:lpstr>In-order Traversals</vt:lpstr>
      <vt:lpstr>Application</vt:lpstr>
      <vt:lpstr>In-order traversals on expression trees</vt:lpstr>
      <vt:lpstr>Application</vt:lpstr>
      <vt:lpstr>Application</vt:lpstr>
      <vt:lpstr>In-order traversals on general trees</vt:lpstr>
      <vt:lpstr>Summary</vt:lpstr>
      <vt:lpstr>References</vt:lpstr>
      <vt:lpstr>Usage Notes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ECE 250 Algorithms and Data Structures</dc:title>
  <dc:creator>dwharder</dc:creator>
  <cp:lastModifiedBy>Douglas Wilhelm Harder</cp:lastModifiedBy>
  <cp:revision>466</cp:revision>
  <dcterms:created xsi:type="dcterms:W3CDTF">2009-09-11T23:00:44Z</dcterms:created>
  <dcterms:modified xsi:type="dcterms:W3CDTF">2018-02-09T16:50:33Z</dcterms:modified>
</cp:coreProperties>
</file>

<file path=docProps/thumbnail.jpeg>
</file>